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333500" indent="-419100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5833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Relationship Id="rId3" Type="http://schemas.openxmlformats.org/officeDocument/2006/relationships/hyperlink" Target="https://github.com/pulcher/AzurePlay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zure.microsoft.com/en-us/services/cognitive-services/emotion/" TargetMode="External"/><Relationship Id="rId3" Type="http://schemas.openxmlformats.org/officeDocument/2006/relationships/hyperlink" Target="https://github.com/Microsoft/Cognitive-emotion-windows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2.jpeg"/><Relationship Id="rId18" Type="http://schemas.openxmlformats.org/officeDocument/2006/relationships/image" Target="../media/image3.jpeg"/><Relationship Id="rId19" Type="http://schemas.openxmlformats.org/officeDocument/2006/relationships/image" Target="../media/image1.gif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4.jpeg"/><Relationship Id="rId25" Type="http://schemas.openxmlformats.org/officeDocument/2006/relationships/image" Target="../media/image20.png"/><Relationship Id="rId26" Type="http://schemas.openxmlformats.org/officeDocument/2006/relationships/image" Target="../media/image5.jpeg"/><Relationship Id="rId27" Type="http://schemas.openxmlformats.org/officeDocument/2006/relationships/image" Target="../media/image21.png"/><Relationship Id="rId28" Type="http://schemas.openxmlformats.org/officeDocument/2006/relationships/image" Target="../media/image22.png"/><Relationship Id="rId29" Type="http://schemas.openxmlformats.org/officeDocument/2006/relationships/image" Target="../media/image23.png"/><Relationship Id="rId30" Type="http://schemas.openxmlformats.org/officeDocument/2006/relationships/image" Target="../media/image24.png"/><Relationship Id="rId31" Type="http://schemas.openxmlformats.org/officeDocument/2006/relationships/image" Target="../media/image25.png"/><Relationship Id="rId32" Type="http://schemas.openxmlformats.org/officeDocument/2006/relationships/image" Target="../media/image26.png"/><Relationship Id="rId33" Type="http://schemas.openxmlformats.org/officeDocument/2006/relationships/image" Target="../media/image27.png"/><Relationship Id="rId34" Type="http://schemas.openxmlformats.org/officeDocument/2006/relationships/image" Target="../media/image28.png"/><Relationship Id="rId35" Type="http://schemas.openxmlformats.org/officeDocument/2006/relationships/image" Target="../media/image29.png"/><Relationship Id="rId36" Type="http://schemas.openxmlformats.org/officeDocument/2006/relationships/image" Target="../media/image30.png"/><Relationship Id="rId37" Type="http://schemas.openxmlformats.org/officeDocument/2006/relationships/image" Target="../media/image31.png"/><Relationship Id="rId38" Type="http://schemas.openxmlformats.org/officeDocument/2006/relationships/image" Target="../media/image32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3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ognitive services, the next step in creating our robot overlord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Cognitive services, the next step in creating our robot overlords</a:t>
            </a:r>
          </a:p>
        </p:txBody>
      </p:sp>
      <p:sp>
        <p:nvSpPr>
          <p:cNvPr id="138" name="Harold Pulcher…"/>
          <p:cNvSpPr txBox="1"/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150000"/>
              </a:lnSpc>
              <a:defRPr sz="3040" u="none"/>
            </a:pPr>
            <a:r>
              <a:t>Harold Pulcher</a:t>
            </a:r>
          </a:p>
          <a:p>
            <a:pPr defTabSz="554990">
              <a:lnSpc>
                <a:spcPct val="150000"/>
              </a:lnSpc>
              <a:defRPr sz="3040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@haroldpulcher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https://www.youtube.com/user/hpulcher</a:t>
            </a:r>
          </a:p>
          <a:p>
            <a:pPr defTabSz="554990">
              <a:lnSpc>
                <a:spcPct val="150000"/>
              </a:lnSpc>
              <a:defRPr sz="3040">
                <a:solidFill>
                  <a:srgbClr val="FFFDE9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https://github.com/pulcher/AzurePlay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Languages &amp; Runtimes"/>
          <p:cNvSpPr txBox="1"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Languages &amp; Runtimes</a:t>
            </a:r>
          </a:p>
        </p:txBody>
      </p:sp>
      <p:sp>
        <p:nvSpPr>
          <p:cNvPr id="215" name="Any runtime supporting REST calls…"/>
          <p:cNvSpPr txBox="1"/>
          <p:nvPr/>
        </p:nvSpPr>
        <p:spPr>
          <a:xfrm>
            <a:off x="1270000" y="23876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44241" indent="-244241" algn="l" defTabSz="508254">
              <a:spcBef>
                <a:spcPts val="3300"/>
              </a:spcBef>
              <a:buSzPct val="100000"/>
              <a:buChar char="•"/>
              <a:defRPr sz="4176">
                <a:solidFill>
                  <a:srgbClr val="FFFFFF"/>
                </a:solidFill>
              </a:defRPr>
            </a:pPr>
            <a:r>
              <a:t>Any runtime supporting REST calls</a:t>
            </a:r>
          </a:p>
          <a:p>
            <a:pPr marL="244241" indent="-244241" algn="l" defTabSz="508254">
              <a:spcBef>
                <a:spcPts val="3300"/>
              </a:spcBef>
              <a:buSzPct val="100000"/>
              <a:buChar char="•"/>
              <a:defRPr sz="4176">
                <a:solidFill>
                  <a:srgbClr val="FFFFFF"/>
                </a:solidFill>
              </a:defRPr>
            </a:pPr>
            <a:r>
              <a:t>Any language that can parse through data</a:t>
            </a:r>
          </a:p>
          <a:p>
            <a:pPr marL="244241" indent="-244241" algn="l" defTabSz="508254">
              <a:spcBef>
                <a:spcPts val="3300"/>
              </a:spcBef>
              <a:buSzPct val="100000"/>
              <a:buChar char="•"/>
              <a:defRPr sz="4176">
                <a:solidFill>
                  <a:srgbClr val="FFFFFF"/>
                </a:solidFill>
              </a:defRPr>
            </a:pPr>
            <a:r>
              <a:t>You just need to be able to serialize/deserialize JSON</a:t>
            </a:r>
          </a:p>
          <a:p>
            <a:pPr marL="244241" indent="-244241" algn="l" defTabSz="508254">
              <a:spcBef>
                <a:spcPts val="3300"/>
              </a:spcBef>
              <a:buSzPct val="100000"/>
              <a:buChar char="•"/>
              <a:defRPr sz="4176">
                <a:solidFill>
                  <a:srgbClr val="FFFFFF"/>
                </a:solidFill>
              </a:defRPr>
            </a:pPr>
            <a:r>
              <a:t>https://docs.microsoft.com/en-us/azure/cognitive-services/emotion/quickstarts/csharp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s this gonna bankrupt m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Is this gonna bankrupt me?</a:t>
            </a:r>
          </a:p>
        </p:txBody>
      </p:sp>
      <p:sp>
        <p:nvSpPr>
          <p:cNvPr id="218" name="https://azure.microsoft.com/en-us/pricing/details/cognitive-services/emotion-api/"/>
          <p:cNvSpPr txBox="1"/>
          <p:nvPr/>
        </p:nvSpPr>
        <p:spPr>
          <a:xfrm>
            <a:off x="124637" y="8089900"/>
            <a:ext cx="12755526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https://azure.microsoft.com/en-us/pricing/details/cognitive-services/emotion-api/</a:t>
            </a:r>
          </a:p>
        </p:txBody>
      </p:sp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36" y="2654114"/>
            <a:ext cx="12432328" cy="4445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asted-image.png" descr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0" r="155" b="0"/>
          <a:stretch>
            <a:fillRect/>
          </a:stretch>
        </p:blipFill>
        <p:spPr>
          <a:xfrm>
            <a:off x="6718299" y="1278697"/>
            <a:ext cx="5334001" cy="7208906"/>
          </a:xfrm>
          <a:prstGeom prst="rect">
            <a:avLst/>
          </a:prstGeom>
        </p:spPr>
      </p:pic>
      <p:sp>
        <p:nvSpPr>
          <p:cNvPr id="222" name="Basic Steps"/>
          <p:cNvSpPr txBox="1"/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/>
          <a:lstStyle/>
          <a:p>
            <a:pPr/>
            <a:r>
              <a:t>Basic Steps</a:t>
            </a:r>
          </a:p>
        </p:txBody>
      </p:sp>
      <p:sp>
        <p:nvSpPr>
          <p:cNvPr id="223" name="Get an Azure account…"/>
          <p:cNvSpPr txBox="1"/>
          <p:nvPr>
            <p:ph type="body" sz="half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 u="none"/>
            </a:pPr>
            <a: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 u="none"/>
            </a:pPr>
            <a:r>
              <a:t>Checkout the online playground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 u="none"/>
            </a:pPr>
            <a:r>
              <a:t>Get Visual Studio if you want to use C#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 u="none"/>
            </a:pPr>
            <a:r>
              <a:t>Grab your keys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 u="none"/>
            </a:pPr>
            <a:r>
              <a:t>Robot Overlord is born!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top! Demo Time!"/>
          <p:cNvSpPr txBox="1"/>
          <p:nvPr>
            <p:ph type="title"/>
          </p:nvPr>
        </p:nvSpPr>
        <p:spPr>
          <a:xfrm>
            <a:off x="1270000" y="33147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Stop! Demo Time!</a:t>
            </a:r>
          </a:p>
        </p:txBody>
      </p:sp>
      <p:sp>
        <p:nvSpPr>
          <p:cNvPr id="226" name="Body"/>
          <p:cNvSpPr txBox="1"/>
          <p:nvPr>
            <p:ph type="body" sz="half" idx="1"/>
          </p:nvPr>
        </p:nvSpPr>
        <p:spPr>
          <a:xfrm>
            <a:off x="1270000" y="5595242"/>
            <a:ext cx="10464800" cy="381545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nks"/>
          <p:cNvSpPr txBox="1"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229" name="Emotion API Playground: https://azure.microsoft.com/en-us/services/cognitive-services/emotion/…"/>
          <p:cNvSpPr txBox="1"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57198" indent="-457198">
              <a:defRPr sz="3000"/>
            </a:pPr>
            <a:r>
              <a:t>Emotion API Playground: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https://azure.microsoft.com/en-us/services/cognitive-services/emotion/</a:t>
            </a:r>
          </a:p>
          <a:p>
            <a:pPr marL="457198" indent="-457198">
              <a:defRPr sz="3000"/>
            </a:pPr>
            <a:r>
              <a:t>Samples: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https://github.com/Microsoft/Cognitive-emotion-windows</a:t>
            </a:r>
          </a:p>
          <a:p>
            <a:pPr marL="457198" indent="-457198">
              <a:defRPr sz="3000"/>
            </a:pPr>
            <a:r>
              <a:t>GoPiGo: https://www.dexterindustries.com/shop/gopigo3-robot-base-kit/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B26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4"/>
          <p:cNvGraphicFramePr/>
          <p:nvPr/>
        </p:nvGraphicFramePr>
        <p:xfrm>
          <a:off x="121949" y="108570"/>
          <a:ext cx="12738687" cy="24516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2438938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4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TITANIUM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345" y="676669"/>
            <a:ext cx="3201435" cy="182400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2" name="Table 9"/>
          <p:cNvGraphicFramePr/>
          <p:nvPr/>
        </p:nvGraphicFramePr>
        <p:xfrm>
          <a:off x="110227" y="2719183"/>
          <a:ext cx="12738687" cy="38356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3822986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8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Platinum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5279" y="112753"/>
            <a:ext cx="5593482" cy="11000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4" name="Table 20"/>
          <p:cNvGraphicFramePr/>
          <p:nvPr/>
        </p:nvGraphicFramePr>
        <p:xfrm>
          <a:off x="121949" y="6668740"/>
          <a:ext cx="12738687" cy="29403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2927659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Gold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5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202" y="6666440"/>
            <a:ext cx="1811140" cy="766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4" descr="Picture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36321" y="6879772"/>
            <a:ext cx="1660630" cy="45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7" descr="Picture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3197" y="8205321"/>
            <a:ext cx="1237221" cy="40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70005" y="7815237"/>
            <a:ext cx="1737834" cy="47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30" descr="Picture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06614" y="3693043"/>
            <a:ext cx="2544123" cy="92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31" descr="Picture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39450" y="6779396"/>
            <a:ext cx="1238472" cy="990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8" descr="Picture 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05457" y="7423739"/>
            <a:ext cx="1841590" cy="61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00306" y="7692535"/>
            <a:ext cx="942064" cy="74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72729" y="2881657"/>
            <a:ext cx="3239831" cy="76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12537" y="2840510"/>
            <a:ext cx="3155059" cy="75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98409" y="9043155"/>
            <a:ext cx="2456014" cy="38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39" descr="Picture 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8595" y="3474234"/>
            <a:ext cx="3412491" cy="78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1" descr="Picture 1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336138" y="3583154"/>
            <a:ext cx="3035231" cy="98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21" descr="Picture 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800780" y="6725566"/>
            <a:ext cx="1589096" cy="58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25" descr="Picture 2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298573" y="8654445"/>
            <a:ext cx="1383083" cy="64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6" descr="Picture 2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199115" y="7469174"/>
            <a:ext cx="1719389" cy="55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29" descr="Picture 2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305488" y="6745216"/>
            <a:ext cx="1967242" cy="3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33" descr="Picture 33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03848" y="5479355"/>
            <a:ext cx="3608690" cy="784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37" descr="Picture 3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39385" y="7330516"/>
            <a:ext cx="1818422" cy="54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46" descr="Picture 4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371367" y="7440124"/>
            <a:ext cx="1608492" cy="656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43" descr="Picture 4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6131" y="8945357"/>
            <a:ext cx="2214142" cy="461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17" descr="Picture 17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777148" y="4272122"/>
            <a:ext cx="4022830" cy="310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50" descr="Picture 50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15984" y="901125"/>
            <a:ext cx="3555650" cy="152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52" descr="Picture 52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8270348" y="1234164"/>
            <a:ext cx="3812025" cy="128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53" descr="Picture 5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8850140" y="4500010"/>
            <a:ext cx="3652428" cy="87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54" descr="Picture 54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519578" y="5624499"/>
            <a:ext cx="4222879" cy="1216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55" descr="Picture 55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949558" y="5225594"/>
            <a:ext cx="3373798" cy="5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56" descr="Picture 56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0798764" y="2768476"/>
            <a:ext cx="1890361" cy="1204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57" descr="Picture 57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3603303" y="4398823"/>
            <a:ext cx="3541029" cy="81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59" descr="Picture 59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303817" y="4391842"/>
            <a:ext cx="3039029" cy="9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60" descr="Picture 60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425127" y="5545683"/>
            <a:ext cx="2303085" cy="861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1" descr="Picture 61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916492" y="8326003"/>
            <a:ext cx="1769654" cy="66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65" descr="Picture 65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5422863" y="7652601"/>
            <a:ext cx="1906864" cy="796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6" descr="Picture 66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4881229" y="8471388"/>
            <a:ext cx="1830840" cy="471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67" descr="Picture 67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302823" y="8369199"/>
            <a:ext cx="1995750" cy="38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68" descr="Picture 68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9402067" y="9077747"/>
            <a:ext cx="1697337" cy="27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69" descr="Picture 69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6320022" y="8897786"/>
            <a:ext cx="1592330" cy="654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70" descr="Picture 70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7484174" y="8143204"/>
            <a:ext cx="1640227" cy="661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71" descr="Picture 71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4922369" y="7160534"/>
            <a:ext cx="1580418" cy="557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.png" descr="imag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86" name="Become a Windows Insid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87" name="https://insider.windows.com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88" name="media1.mp4" descr="media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How far can we get today?"/>
          <p:cNvSpPr txBox="1"/>
          <p:nvPr/>
        </p:nvSpPr>
        <p:spPr>
          <a:xfrm>
            <a:off x="3137197" y="165099"/>
            <a:ext cx="673040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How far can we get today?</a:t>
            </a:r>
          </a:p>
        </p:txBody>
      </p:sp>
      <p:sp>
        <p:nvSpPr>
          <p:cNvPr id="191" name="https://www.youtube.com/watch?v=R2mC-NUAmMk"/>
          <p:cNvSpPr txBox="1"/>
          <p:nvPr/>
        </p:nvSpPr>
        <p:spPr>
          <a:xfrm>
            <a:off x="828751" y="9080499"/>
            <a:ext cx="1134729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https://www.youtube.com/watch?v=R2mC-NUAmMk</a:t>
            </a:r>
          </a:p>
        </p:txBody>
      </p:sp>
      <p:sp>
        <p:nvSpPr>
          <p:cNvPr id="192" name="https://www.youtube.com/watch?v=iWXebEeGwn0"/>
          <p:cNvSpPr txBox="1"/>
          <p:nvPr/>
        </p:nvSpPr>
        <p:spPr>
          <a:xfrm>
            <a:off x="1002487" y="8024785"/>
            <a:ext cx="1099982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https://www.youtube.com/watch?v=iWXebEeGwn0</a:t>
            </a:r>
          </a:p>
        </p:txBody>
      </p:sp>
      <p:sp>
        <p:nvSpPr>
          <p:cNvPr id="193" name="And for a follow up…"/>
          <p:cNvSpPr txBox="1"/>
          <p:nvPr/>
        </p:nvSpPr>
        <p:spPr>
          <a:xfrm>
            <a:off x="4090060" y="8547099"/>
            <a:ext cx="464688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And for a follow up…</a:t>
            </a:r>
          </a:p>
        </p:txBody>
      </p:sp>
      <p:pic>
        <p:nvPicPr>
          <p:cNvPr id="194" name="Seeing AI 2016 Prototype - A Microsoft research project.mp4" descr="Seeing AI 2016 Prototype - A Microsoft research projec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0917" y="1130300"/>
            <a:ext cx="12443865" cy="6999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350830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he mental action or process of acquiring knowledge and understanding through thought, experience, and the senses"/>
          <p:cNvSpPr txBox="1"/>
          <p:nvPr>
            <p:ph type="title"/>
          </p:nvPr>
        </p:nvSpPr>
        <p:spPr>
          <a:xfrm>
            <a:off x="1270000" y="2514600"/>
            <a:ext cx="10464800" cy="2581275"/>
          </a:xfrm>
          <a:prstGeom prst="rect">
            <a:avLst/>
          </a:prstGeom>
        </p:spPr>
        <p:txBody>
          <a:bodyPr/>
          <a:lstStyle>
            <a:lvl1pPr marL="411479" algn="l" defTabSz="411479">
              <a:defRPr i="1" sz="431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the mental action or process of acquiring knowledge and understanding through thought, experience, and the senses</a:t>
            </a:r>
          </a:p>
        </p:txBody>
      </p:sp>
      <p:sp>
        <p:nvSpPr>
          <p:cNvPr id="197" name="Cognition"/>
          <p:cNvSpPr txBox="1"/>
          <p:nvPr/>
        </p:nvSpPr>
        <p:spPr>
          <a:xfrm>
            <a:off x="5264757" y="812799"/>
            <a:ext cx="2475286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Cognition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gnitive services are a set of APIs that are designed to democratize artificial intelligence by enabling systems to see, hear, speak, understand and interpret our needs using natural methods of communication.…"/>
          <p:cNvSpPr txBox="1"/>
          <p:nvPr>
            <p:ph type="title"/>
          </p:nvPr>
        </p:nvSpPr>
        <p:spPr>
          <a:xfrm>
            <a:off x="1270000" y="2514600"/>
            <a:ext cx="11380738" cy="5421263"/>
          </a:xfrm>
          <a:prstGeom prst="rect">
            <a:avLst/>
          </a:prstGeom>
        </p:spPr>
        <p:txBody>
          <a:bodyPr/>
          <a:lstStyle/>
          <a:p>
            <a:pPr algn="l" defTabSz="352043">
              <a:defRPr sz="3696">
                <a:latin typeface="+mj-lt"/>
                <a:ea typeface="+mj-ea"/>
                <a:cs typeface="+mj-cs"/>
                <a:sym typeface="Helvetica"/>
              </a:defRPr>
            </a:pPr>
            <a:r>
              <a:t>Cognitive services are a set of APIs that are designed to democratize artificial intelligence by enabling systems to see, hear, speak, understand and interpret our needs using natural methods of communication. </a:t>
            </a:r>
          </a:p>
          <a:p>
            <a:pPr algn="l" defTabSz="352043">
              <a:defRPr sz="3696">
                <a:latin typeface="+mj-lt"/>
                <a:ea typeface="+mj-ea"/>
                <a:cs typeface="+mj-cs"/>
                <a:sym typeface="Helvetica"/>
              </a:defRPr>
            </a:pPr>
          </a:p>
          <a:p>
            <a:pPr algn="l" defTabSz="352043">
              <a:defRPr sz="3696">
                <a:latin typeface="+mj-lt"/>
                <a:ea typeface="+mj-ea"/>
                <a:cs typeface="+mj-cs"/>
                <a:sym typeface="Helvetica"/>
              </a:defRPr>
            </a:pPr>
            <a:r>
              <a:t>What these services generally do is bring structured semantic data to human knowledge I/O with a degree of confidence</a:t>
            </a:r>
          </a:p>
        </p:txBody>
      </p:sp>
      <p:sp>
        <p:nvSpPr>
          <p:cNvPr id="200" name="What are Cognitive Services?"/>
          <p:cNvSpPr txBox="1"/>
          <p:nvPr/>
        </p:nvSpPr>
        <p:spPr>
          <a:xfrm>
            <a:off x="1092001" y="876299"/>
            <a:ext cx="1082079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What are Cognitive Services?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"/>
          <p:cNvSpPr/>
          <p:nvPr/>
        </p:nvSpPr>
        <p:spPr>
          <a:xfrm>
            <a:off x="1093985" y="2197051"/>
            <a:ext cx="4670030" cy="1600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3" name="Is it Real?"/>
          <p:cNvSpPr txBox="1"/>
          <p:nvPr>
            <p:ph type="title"/>
          </p:nvPr>
        </p:nvSpPr>
        <p:spPr>
          <a:xfrm>
            <a:off x="952500" y="762000"/>
            <a:ext cx="5334000" cy="879128"/>
          </a:xfrm>
          <a:prstGeom prst="rect">
            <a:avLst/>
          </a:prstGeom>
        </p:spPr>
        <p:txBody>
          <a:bodyPr/>
          <a:lstStyle>
            <a:lvl1pPr defTabSz="496570">
              <a:defRPr sz="5100"/>
            </a:lvl1pPr>
          </a:lstStyle>
          <a:p>
            <a:pPr/>
            <a:r>
              <a:t>Is it Real?</a:t>
            </a:r>
          </a:p>
        </p:txBody>
      </p:sp>
      <p:sp>
        <p:nvSpPr>
          <p:cNvPr id="204" name="https://www.microsoft.com/cognitive-services/en-us/applications"/>
          <p:cNvSpPr txBox="1"/>
          <p:nvPr/>
        </p:nvSpPr>
        <p:spPr>
          <a:xfrm>
            <a:off x="256406" y="5548461"/>
            <a:ext cx="1249198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https://www.microsoft.com/cognitive-services/en-us/applications</a:t>
            </a:r>
            <a:r>
              <a:rPr u="none"/>
              <a:t> </a:t>
            </a:r>
            <a:endParaRPr u="none"/>
          </a:p>
        </p:txBody>
      </p:sp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5152" y="1852761"/>
            <a:ext cx="5231495" cy="2288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500" y="2679651"/>
            <a:ext cx="3175000" cy="63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he Cognitive Services"/>
          <p:cNvSpPr txBox="1"/>
          <p:nvPr>
            <p:ph type="title"/>
          </p:nvPr>
        </p:nvSpPr>
        <p:spPr>
          <a:xfrm>
            <a:off x="1270000" y="6743700"/>
            <a:ext cx="10464800" cy="1422400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The Cognitive Services</a:t>
            </a:r>
          </a:p>
        </p:txBody>
      </p:sp>
      <p:graphicFrame>
        <p:nvGraphicFramePr>
          <p:cNvPr id="209" name="Table"/>
          <p:cNvGraphicFramePr/>
          <p:nvPr/>
        </p:nvGraphicFramePr>
        <p:xfrm>
          <a:off x="400694" y="1281589"/>
          <a:ext cx="12006562" cy="437928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43549"/>
                <a:gridCol w="2147089"/>
                <a:gridCol w="2499830"/>
                <a:gridCol w="2459314"/>
                <a:gridCol w="2550427"/>
              </a:tblGrid>
              <a:tr h="5709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Vision</a:t>
                      </a:r>
                    </a:p>
                  </a:txBody>
                  <a:tcPr marL="91440" marR="91440" marT="12700" marB="0" anchor="t" anchorCtr="0" horzOverflow="overflow">
                    <a:lnL w="6350">
                      <a:solidFill>
                        <a:srgbClr val="9CC3E5"/>
                      </a:solidFill>
                      <a:miter lim="400000"/>
                    </a:lnL>
                    <a:lnT w="6350">
                      <a:solidFill>
                        <a:srgbClr val="9CC3E5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CC3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Speech</a:t>
                      </a:r>
                    </a:p>
                  </a:txBody>
                  <a:tcPr marL="91440" marR="91440" marT="12700" marB="0" anchor="t" anchorCtr="0" horzOverflow="overflow">
                    <a:lnT w="6350">
                      <a:solidFill>
                        <a:srgbClr val="9CC3E5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CC3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Language</a:t>
                      </a:r>
                    </a:p>
                  </a:txBody>
                  <a:tcPr marL="91440" marR="91440" marT="12700" marB="0" anchor="t" anchorCtr="0" horzOverflow="overflow">
                    <a:lnT w="6350">
                      <a:solidFill>
                        <a:srgbClr val="9CC3E5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CC3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Knowledge</a:t>
                      </a:r>
                    </a:p>
                  </a:txBody>
                  <a:tcPr marL="91440" marR="91440" marT="12700" marB="0" anchor="t" anchorCtr="0" horzOverflow="overflow">
                    <a:lnT w="6350">
                      <a:solidFill>
                        <a:srgbClr val="9CC3E5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CC3E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>
                          <a:latin typeface="Times"/>
                          <a:ea typeface="Times"/>
                          <a:cs typeface="Times"/>
                          <a:sym typeface="Times"/>
                        </a:rPr>
                        <a:t>Search</a:t>
                      </a:r>
                    </a:p>
                  </a:txBody>
                  <a:tcPr marL="91440" marR="91440" marT="12700" marB="0" anchor="t" anchorCtr="0" horzOverflow="overflow">
                    <a:lnR w="6350">
                      <a:solidFill>
                        <a:srgbClr val="9CC3E5"/>
                      </a:solidFill>
                      <a:miter lim="400000"/>
                    </a:lnR>
                    <a:lnT w="6350">
                      <a:solidFill>
                        <a:srgbClr val="9CC3E5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CC3E5"/>
                    </a:solidFill>
                  </a:tcPr>
                </a:tc>
              </a:tr>
              <a:tr h="380194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Computer Vision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Content Moderator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Emotion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Face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Video</a:t>
                      </a:r>
                    </a:p>
                  </a:txBody>
                  <a:tcPr marL="91440" marR="91440" marT="12700" marB="0" anchor="t" anchorCtr="0" horzOverflow="overflow">
                    <a:lnL w="6350">
                      <a:solidFill>
                        <a:srgbClr val="9CC3E5"/>
                      </a:solidFill>
                      <a:miter lim="400000"/>
                    </a:lnL>
                    <a:lnR w="12700">
                      <a:solidFill>
                        <a:srgbClr val="9CC3E5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9CC3E5"/>
                      </a:solidFill>
                      <a:miter lim="400000"/>
                    </a:lnB>
                    <a:solidFill>
                      <a:srgbClr val="DEE9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Speech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Custom Speech Service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Speaker Recognition</a:t>
                      </a:r>
                    </a:p>
                  </a:txBody>
                  <a:tcPr marL="91440" marR="91440" marT="12700" marB="0" anchor="t" anchorCtr="0" horzOverflow="overflow">
                    <a:lnL w="12700">
                      <a:solidFill>
                        <a:srgbClr val="9CC3E5"/>
                      </a:solidFill>
                      <a:miter lim="400000"/>
                    </a:lnL>
                    <a:lnR w="6350">
                      <a:solidFill>
                        <a:srgbClr val="9CC3E5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9CC3E5"/>
                      </a:solidFill>
                      <a:miter lim="400000"/>
                    </a:lnB>
                    <a:solidFill>
                      <a:srgbClr val="DEE9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Spell Check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Language Understanding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Linguistic Analysis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Text Analytics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Translator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WebLM</a:t>
                      </a:r>
                    </a:p>
                  </a:txBody>
                  <a:tcPr marL="91440" marR="91440" marT="12700" marB="0" anchor="t" anchorCtr="0" horzOverflow="overflow">
                    <a:lnL w="6350">
                      <a:solidFill>
                        <a:srgbClr val="9CC3E5"/>
                      </a:solidFill>
                      <a:miter lim="400000"/>
                    </a:lnL>
                    <a:lnR w="6350">
                      <a:solidFill>
                        <a:srgbClr val="9CC3E5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9CC3E5"/>
                      </a:solidFill>
                      <a:miter lim="400000"/>
                    </a:lnB>
                    <a:solidFill>
                      <a:srgbClr val="DEE9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Academic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Entity Linking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Knowledge Exploration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QnA Maker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Recommendations</a:t>
                      </a:r>
                    </a:p>
                  </a:txBody>
                  <a:tcPr marL="91440" marR="91440" marT="12700" marB="0" anchor="t" anchorCtr="0" horzOverflow="overflow">
                    <a:lnL w="6350">
                      <a:solidFill>
                        <a:srgbClr val="9CC3E5"/>
                      </a:solidFill>
                      <a:miter lim="400000"/>
                    </a:lnL>
                    <a:lnR w="6350">
                      <a:solidFill>
                        <a:srgbClr val="9CC3E5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9CC3E5"/>
                      </a:solidFill>
                      <a:miter lim="400000"/>
                    </a:lnB>
                    <a:solidFill>
                      <a:srgbClr val="DEE9F5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Autosuggest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Image Search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News Search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Video Search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lnSpc>
                          <a:spcPts val="5400"/>
                        </a:lnSpc>
                        <a:defRPr sz="2400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t>Bing Web Search</a:t>
                      </a:r>
                    </a:p>
                  </a:txBody>
                  <a:tcPr marL="91440" marR="91440" marT="12700" marB="0" anchor="t" anchorCtr="0" horzOverflow="overflow">
                    <a:lnL w="6350">
                      <a:solidFill>
                        <a:srgbClr val="9CC3E5"/>
                      </a:solidFill>
                      <a:miter lim="400000"/>
                    </a:lnL>
                    <a:lnR w="6350">
                      <a:solidFill>
                        <a:srgbClr val="9CC3E5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9CC3E5"/>
                      </a:solidFill>
                      <a:miter lim="400000"/>
                    </a:lnB>
                    <a:solidFill>
                      <a:srgbClr val="DEE9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ST/JSON-base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REST/JSON-based</a:t>
            </a:r>
          </a:p>
          <a:p>
            <a:pPr defTabSz="484886">
              <a:defRPr sz="6640"/>
            </a:pPr>
            <a:r>
              <a:t>Services</a:t>
            </a:r>
          </a:p>
        </p:txBody>
      </p:sp>
      <p:pic>
        <p:nvPicPr>
          <p:cNvPr id="21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050" y="3048000"/>
            <a:ext cx="10718800" cy="4432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